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5"/>
    <p:penClr>
      <a:srgbClr val="FF0000"/>
    </p:penClr>
  </p:showPr>
  <p:clrMru>
    <a:srgbClr val="E91909"/>
    <a:srgbClr val="FEE8E6"/>
    <a:srgbClr val="FEE7E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54" autoAdjust="0"/>
  </p:normalViewPr>
  <p:slideViewPr>
    <p:cSldViewPr>
      <p:cViewPr>
        <p:scale>
          <a:sx n="66" d="100"/>
          <a:sy n="66" d="100"/>
        </p:scale>
        <p:origin x="-642" y="-3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CA3E422F-AD11-46B8-8EC8-5A5CBA702395}" type="datetimeFigureOut">
              <a:rPr lang="zh-CN" altLang="en-US"/>
              <a:pPr>
                <a:defRPr/>
              </a:pPr>
              <a:t>2014-1-6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18B797EA-3469-41C7-8A34-678BBA4BCC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994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994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3B4C7C-490F-49A5-947B-EC1DE8857E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AEF7E-9D81-4FFC-8607-3CB695FEE5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BB3D37-B717-4484-B0BC-AFD6B9E6231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C8270-66A7-4670-98BC-57DB035FEB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BF3F5-99FD-403F-B793-DB4F34ADDD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53AF3-617C-4718-83F6-F93A658925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17D37-1452-4A53-957D-0B996E2582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EDF20-302C-4E14-A4BE-FEFDB27652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EDBABF-6224-423E-B126-93023E5641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A3C09-1029-4A72-8CC7-812D0F355A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A9BA58-3EAD-42E7-9518-D35455DF469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126C2A39-47B1-4578-A6B9-D10FDD4EDC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891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1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2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2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2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3892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92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892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892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89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advClick="0" advTm="2000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989138"/>
            <a:ext cx="8893175" cy="1093787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dirty="0" smtClean="0">
                <a:solidFill>
                  <a:srgbClr val="E91909"/>
                </a:solidFill>
                <a:latin typeface="隶书" pitchFamily="49" charset="-122"/>
                <a:ea typeface="隶书" pitchFamily="49" charset="-122"/>
              </a:rPr>
              <a:t>南京警方电信诈骗防范提示（六）</a:t>
            </a:r>
            <a:endParaRPr lang="zh-CN" altLang="en-US" sz="4800" b="0" dirty="0" smtClean="0">
              <a:solidFill>
                <a:srgbClr val="E91909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6147" name="Picture 5" descr="201207302024084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3573463"/>
            <a:ext cx="1282700" cy="143986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6148" name="Picture 6" descr="201207302024591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3500438"/>
            <a:ext cx="1282700" cy="143986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1785938" y="3929063"/>
            <a:ext cx="600075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000" b="1" dirty="0">
                <a:solidFill>
                  <a:srgbClr val="E9190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  <a:cs typeface="+mj-cs"/>
              </a:rPr>
              <a:t>南京市公安局网安支队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201207302035321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4716463"/>
            <a:ext cx="1181101" cy="213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9" descr="2012073020355078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2900" y="1643063"/>
            <a:ext cx="1181100" cy="213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3" name="Text Box 14"/>
          <p:cNvSpPr txBox="1">
            <a:spLocks noChangeArrowheads="1"/>
          </p:cNvSpPr>
          <p:nvPr/>
        </p:nvSpPr>
        <p:spPr bwMode="auto">
          <a:xfrm>
            <a:off x="323850" y="1412875"/>
            <a:ext cx="51673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典型骗术：网络购票诈骗</a:t>
            </a:r>
            <a:endParaRPr lang="en-US" altLang="zh-CN" sz="20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endParaRPr lang="zh-CN" altLang="en-US" sz="1400">
              <a:solidFill>
                <a:srgbClr val="FFFF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5364" name="TextBox 9"/>
          <p:cNvSpPr txBox="1">
            <a:spLocks noChangeArrowheads="1"/>
          </p:cNvSpPr>
          <p:nvPr/>
        </p:nvSpPr>
        <p:spPr bwMode="auto">
          <a:xfrm>
            <a:off x="2330450" y="549275"/>
            <a:ext cx="38909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宋体" charset="-122"/>
              </a:rPr>
              <a:t>常见网络诈骗防范</a:t>
            </a:r>
          </a:p>
        </p:txBody>
      </p:sp>
      <p:sp>
        <p:nvSpPr>
          <p:cNvPr id="15365" name="矩形 11"/>
          <p:cNvSpPr>
            <a:spLocks noChangeArrowheads="1"/>
          </p:cNvSpPr>
          <p:nvPr/>
        </p:nvSpPr>
        <p:spPr bwMode="auto">
          <a:xfrm>
            <a:off x="3276600" y="1773238"/>
            <a:ext cx="43910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/>
              <a:t>        骗子利用虚假购票网站，提供虚假链接或网页，诱骗购票者输入银行卡账号、密码，窃取这些信息后盗取卡内的存款，或是以种种理由拒绝使用第三方安全支付平台，诱骗购票者直接汇款进而获取钱财。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16013" y="4221163"/>
            <a:ext cx="4608512" cy="259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endParaRPr lang="zh-CN" altLang="en-US"/>
          </a:p>
          <a:p>
            <a:r>
              <a:rPr lang="zh-CN" alt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防范建议：</a:t>
            </a:r>
            <a:endParaRPr lang="en-US" altLang="zh-CN" sz="20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endParaRPr lang="en-US" altLang="zh-CN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/>
              <a:t>        节前，围绕“车票”这一主题的网络购票诈骗迅速升温，为防止上当，警方提醒网络购票一定要通过正规的渠道购买，或是通过一些熟知的网站（如：</a:t>
            </a:r>
            <a:r>
              <a:rPr lang="en-US" altLang="zh-CN"/>
              <a:t>www.12306.cn</a:t>
            </a:r>
            <a:r>
              <a:rPr lang="zh-CN" altLang="en-US"/>
              <a:t>、去哪网、携程网、芒果网等）购买，切莫轻信低折扣或先付款、后送票等虚假交易。</a:t>
            </a:r>
            <a:endParaRPr lang="zh-CN" altLang="en-US">
              <a:latin typeface="宋体" charset="-122"/>
            </a:endParaRPr>
          </a:p>
        </p:txBody>
      </p:sp>
      <p:pic>
        <p:nvPicPr>
          <p:cNvPr id="5130" name="Picture 10" descr="C:\Users\Administrator\Desktop\10587079_9616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96" y="2132856"/>
            <a:ext cx="3024336" cy="2002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31" name="Picture 11" descr="C:\Users\Administrator\Desktop\13235305023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51004" y="4670251"/>
            <a:ext cx="2857500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250825" y="1600200"/>
            <a:ext cx="8435975" cy="4603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200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典型骗术：冒充</a:t>
            </a:r>
            <a:r>
              <a:rPr lang="en-US" altLang="zh-CN" sz="200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QQ</a:t>
            </a:r>
            <a:r>
              <a:rPr lang="zh-CN" altLang="en-US" sz="200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好友诈骗</a:t>
            </a:r>
          </a:p>
          <a:p>
            <a:pPr>
              <a:buFont typeface="Wingdings" pitchFamily="2" charset="2"/>
              <a:buNone/>
            </a:pPr>
            <a:r>
              <a:rPr lang="en-US" altLang="zh-CN" sz="18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</a:t>
            </a:r>
            <a:endParaRPr lang="zh-CN" altLang="en-US" sz="1800" b="1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6386" name="矩形 9"/>
          <p:cNvSpPr>
            <a:spLocks noChangeArrowheads="1"/>
          </p:cNvSpPr>
          <p:nvPr/>
        </p:nvSpPr>
        <p:spPr bwMode="auto">
          <a:xfrm>
            <a:off x="2771775" y="1989138"/>
            <a:ext cx="4751388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          骗子利用录制</a:t>
            </a:r>
            <a:r>
              <a:rPr lang="en-US" altLang="zh-CN"/>
              <a:t>QQ</a:t>
            </a:r>
            <a:r>
              <a:rPr lang="zh-CN" altLang="en-US"/>
              <a:t>视频的专用软件，与</a:t>
            </a:r>
            <a:r>
              <a:rPr lang="en-US" altLang="zh-CN"/>
              <a:t>QQ</a:t>
            </a:r>
            <a:r>
              <a:rPr lang="zh-CN" altLang="en-US"/>
              <a:t>用户聊天时截取对方视频；再使用木马或钓鱼链接等黑客技术盗取</a:t>
            </a:r>
            <a:r>
              <a:rPr lang="en-US" altLang="zh-CN"/>
              <a:t>QQ</a:t>
            </a:r>
            <a:r>
              <a:rPr lang="zh-CN" altLang="en-US"/>
              <a:t>号。随后伪装成该</a:t>
            </a:r>
            <a:r>
              <a:rPr lang="en-US" altLang="zh-CN"/>
              <a:t>QQ</a:t>
            </a:r>
            <a:r>
              <a:rPr lang="zh-CN" altLang="en-US"/>
              <a:t>用户与其好友聊天，并播放之前截取的视频，骗取受害人的信任后，以各种理由借钱，实施诈骗。由于骗子在作案过程中大多使用了“视频”聊天，作案成功率极高。</a:t>
            </a:r>
          </a:p>
          <a:p>
            <a:r>
              <a:rPr lang="en-US" altLang="zh-CN">
                <a:solidFill>
                  <a:srgbClr val="FFFF00"/>
                </a:solidFill>
                <a:ea typeface="新宋体" pitchFamily="49" charset="-122"/>
              </a:rPr>
              <a:t>      </a:t>
            </a:r>
            <a:r>
              <a:rPr lang="zh-CN" altLang="en-US">
                <a:solidFill>
                  <a:srgbClr val="FFFF00"/>
                </a:solidFill>
                <a:ea typeface="新宋体" pitchFamily="49" charset="-122"/>
              </a:rPr>
              <a:t> </a:t>
            </a:r>
          </a:p>
          <a:p>
            <a:endParaRPr lang="zh-CN" altLang="en-US"/>
          </a:p>
        </p:txBody>
      </p:sp>
      <p:sp>
        <p:nvSpPr>
          <p:cNvPr id="16387" name="TextBox 11"/>
          <p:cNvSpPr txBox="1">
            <a:spLocks noChangeArrowheads="1"/>
          </p:cNvSpPr>
          <p:nvPr/>
        </p:nvSpPr>
        <p:spPr bwMode="auto">
          <a:xfrm>
            <a:off x="2330450" y="549275"/>
            <a:ext cx="38909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宋体" charset="-122"/>
              </a:rPr>
              <a:t>常见网络诈骗防范</a:t>
            </a:r>
          </a:p>
        </p:txBody>
      </p:sp>
      <p:pic>
        <p:nvPicPr>
          <p:cNvPr id="12" name="Picture 9" descr="201207302035507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2900" y="1643063"/>
            <a:ext cx="1181100" cy="213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8" descr="201207302035321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88" y="4716463"/>
            <a:ext cx="1181101" cy="213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 descr="C:\Users\Administrator\Desktop\u=2794633345,4084312305&amp;fm=23&amp;gp=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04864"/>
            <a:ext cx="2734482" cy="2076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Administrator\Desktop\1523_110708103030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4635841"/>
            <a:ext cx="2815655" cy="2222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92" name="TextBox 9"/>
          <p:cNvSpPr txBox="1">
            <a:spLocks noChangeArrowheads="1"/>
          </p:cNvSpPr>
          <p:nvPr/>
        </p:nvSpPr>
        <p:spPr bwMode="auto">
          <a:xfrm>
            <a:off x="1547813" y="4652963"/>
            <a:ext cx="4608512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        从前期我市案发的冒充</a:t>
            </a:r>
            <a:r>
              <a:rPr lang="en-US" altLang="zh-CN"/>
              <a:t>QQ</a:t>
            </a:r>
            <a:r>
              <a:rPr lang="zh-CN" altLang="en-US"/>
              <a:t>好友诈骗来看，骗子盗取</a:t>
            </a:r>
            <a:r>
              <a:rPr lang="en-US" altLang="zh-CN"/>
              <a:t>QQ</a:t>
            </a:r>
            <a:r>
              <a:rPr lang="zh-CN" altLang="en-US"/>
              <a:t>号码的主要对象是国外留学生及企业工作人员。犯罪嫌疑人利用国内外时差及其它通讯方式不便利的特点，盗取这些人的</a:t>
            </a:r>
            <a:r>
              <a:rPr lang="en-US" altLang="zh-CN"/>
              <a:t>QQ</a:t>
            </a:r>
            <a:r>
              <a:rPr lang="zh-CN" altLang="en-US"/>
              <a:t>号码，且通过修改</a:t>
            </a:r>
            <a:r>
              <a:rPr lang="en-US" altLang="zh-CN"/>
              <a:t>QQ</a:t>
            </a:r>
            <a:r>
              <a:rPr lang="zh-CN" altLang="en-US"/>
              <a:t>备注信息，有针对性的骗取其近亲属或是下属钱财。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250825" y="1600200"/>
            <a:ext cx="8435975" cy="4603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200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典型骗术：冒充</a:t>
            </a:r>
            <a:r>
              <a:rPr lang="en-US" altLang="zh-CN" sz="200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QQ</a:t>
            </a:r>
            <a:r>
              <a:rPr lang="zh-CN" altLang="en-US" sz="200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好友诈骗</a:t>
            </a:r>
          </a:p>
          <a:p>
            <a:pPr>
              <a:buFont typeface="Wingdings" pitchFamily="2" charset="2"/>
              <a:buNone/>
            </a:pPr>
            <a:r>
              <a:rPr lang="en-US" altLang="zh-CN" sz="1800" b="1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</a:t>
            </a:r>
            <a:endParaRPr lang="zh-CN" altLang="en-US" sz="1800" b="1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7410" name="矩形 9"/>
          <p:cNvSpPr>
            <a:spLocks noChangeArrowheads="1"/>
          </p:cNvSpPr>
          <p:nvPr/>
        </p:nvSpPr>
        <p:spPr bwMode="auto">
          <a:xfrm>
            <a:off x="2771775" y="1989138"/>
            <a:ext cx="47513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FF00"/>
                </a:solidFill>
                <a:ea typeface="新宋体" pitchFamily="49" charset="-122"/>
              </a:rPr>
              <a:t>      </a:t>
            </a:r>
            <a:r>
              <a:rPr lang="zh-CN" altLang="en-US">
                <a:solidFill>
                  <a:srgbClr val="FFFF00"/>
                </a:solidFill>
                <a:ea typeface="新宋体" pitchFamily="49" charset="-122"/>
              </a:rPr>
              <a:t> </a:t>
            </a:r>
          </a:p>
          <a:p>
            <a:endParaRPr lang="zh-CN" altLang="en-US"/>
          </a:p>
        </p:txBody>
      </p:sp>
      <p:sp>
        <p:nvSpPr>
          <p:cNvPr id="2055" name="TextBox 10"/>
          <p:cNvSpPr txBox="1">
            <a:spLocks noChangeArrowheads="1"/>
          </p:cNvSpPr>
          <p:nvPr/>
        </p:nvSpPr>
        <p:spPr bwMode="auto">
          <a:xfrm>
            <a:off x="3276600" y="1989138"/>
            <a:ext cx="4608513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防范建议：</a:t>
            </a:r>
            <a:endParaRPr lang="en-US" altLang="zh-CN" sz="20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r>
              <a:rPr lang="zh-CN" altLang="en-US"/>
              <a:t>        </a:t>
            </a:r>
            <a:r>
              <a:rPr lang="en-US" altLang="zh-CN"/>
              <a:t>1</a:t>
            </a:r>
            <a:r>
              <a:rPr lang="zh-CN" altLang="en-US"/>
              <a:t>、谨慎辨识对方身份，在遇到要求汇款等涉及财物问题时，一定要通过电话等方式联系对方，或在聊天时设置一些问题以辨明对方身份。据统计，去年下半年我市网络诈骗，被骗</a:t>
            </a:r>
            <a:r>
              <a:rPr lang="en-US" altLang="zh-CN"/>
              <a:t>10</a:t>
            </a:r>
            <a:r>
              <a:rPr lang="zh-CN" altLang="en-US"/>
              <a:t>万元以上的案件中，冒充</a:t>
            </a:r>
            <a:r>
              <a:rPr lang="en-US" altLang="zh-CN"/>
              <a:t>QQ</a:t>
            </a:r>
            <a:r>
              <a:rPr lang="zh-CN" altLang="en-US"/>
              <a:t>好友诈骗占到了</a:t>
            </a:r>
            <a:r>
              <a:rPr lang="en-US" altLang="zh-CN"/>
              <a:t>46.6%</a:t>
            </a:r>
            <a:r>
              <a:rPr lang="zh-CN" altLang="en-US"/>
              <a:t>，损失巨大。</a:t>
            </a:r>
          </a:p>
        </p:txBody>
      </p:sp>
      <p:sp>
        <p:nvSpPr>
          <p:cNvPr id="17412" name="TextBox 11"/>
          <p:cNvSpPr txBox="1">
            <a:spLocks noChangeArrowheads="1"/>
          </p:cNvSpPr>
          <p:nvPr/>
        </p:nvSpPr>
        <p:spPr bwMode="auto">
          <a:xfrm>
            <a:off x="2330450" y="549275"/>
            <a:ext cx="38909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宋体" charset="-122"/>
              </a:rPr>
              <a:t>常见网络诈骗防范</a:t>
            </a:r>
          </a:p>
        </p:txBody>
      </p:sp>
      <p:pic>
        <p:nvPicPr>
          <p:cNvPr id="12" name="Picture 9" descr="201207302035507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2900" y="1643063"/>
            <a:ext cx="1181100" cy="213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8" descr="201207302035321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88" y="4716463"/>
            <a:ext cx="1181101" cy="213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Administrator\Desktop\gab07b415c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96" y="2060848"/>
            <a:ext cx="2898435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3" descr="C:\Users\Administrator\Desktop\2010071309089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4149079"/>
            <a:ext cx="2160240" cy="2606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7" name="TextBox 12"/>
          <p:cNvSpPr txBox="1">
            <a:spLocks noChangeArrowheads="1"/>
          </p:cNvSpPr>
          <p:nvPr/>
        </p:nvSpPr>
        <p:spPr bwMode="auto">
          <a:xfrm>
            <a:off x="1763713" y="4581525"/>
            <a:ext cx="4608512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        2</a:t>
            </a:r>
            <a:r>
              <a:rPr lang="zh-CN" altLang="en-US"/>
              <a:t>、特别要提醒的是：有国外留学生的家长，遇到孩子请求汇款时，一定要谨慎。企业单位中的会计人员，当遇有上级领导指示给指定账号汇款时，一定要通过其它方式予以核实，谨防被骗。对于陌生人发过来的图片、链接等不要轻易接收，防止被植入木马程序。</a:t>
            </a: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>
                <a:solidFill>
                  <a:srgbClr val="FF0000"/>
                </a:solidFill>
                <a:latin typeface="宋体" pitchFamily="2" charset="-122"/>
              </a:rPr>
              <a:t>常见网络诈骗防范</a:t>
            </a:r>
            <a:endParaRPr lang="zh-CN" altLang="en-US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6600" y="1628775"/>
            <a:ext cx="4330700" cy="2592388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2000" b="1" smtClean="0">
                <a:solidFill>
                  <a:srgbClr val="FFFF00"/>
                </a:solidFill>
                <a:latin typeface="仿宋_GB2312" pitchFamily="49" charset="-122"/>
                <a:ea typeface="仿宋_GB2312" pitchFamily="49" charset="-122"/>
              </a:rPr>
              <a:t>   </a:t>
            </a:r>
            <a:r>
              <a:rPr lang="zh-CN" altLang="en-US" sz="2000" smtClean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典型骗术：网络交友诈骗</a:t>
            </a:r>
            <a:endParaRPr lang="en-US" altLang="zh-CN" sz="2000" smtClean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  <a:p>
            <a:pPr>
              <a:buFont typeface="Wingdings" pitchFamily="2" charset="2"/>
              <a:buNone/>
            </a:pPr>
            <a:endParaRPr lang="en-US" altLang="zh-CN" sz="1800" b="1" smtClean="0">
              <a:solidFill>
                <a:srgbClr val="FFFF00"/>
              </a:solidFill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1800" smtClean="0"/>
              <a:t>              </a:t>
            </a:r>
            <a:r>
              <a:rPr lang="zh-CN" altLang="en-US" sz="1800" smtClean="0">
                <a:effectLst/>
                <a:latin typeface="宋体" charset="-122"/>
              </a:rPr>
              <a:t>骗子在交友、相亲网站上以找对象名义交友，编造自己“高富帅”身份，骗取对方的信任以及感情，然后编造各种理由（如生意资金周转不灵、偶遇突发事件等）骗取对方钱财。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31913" y="4365625"/>
            <a:ext cx="4176712" cy="2319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防范建议：</a:t>
            </a:r>
            <a:endParaRPr lang="en-US" altLang="zh-CN" sz="20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endParaRPr lang="en-US" altLang="zh-CN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仿宋_GB2312" pitchFamily="49" charset="-122"/>
              <a:ea typeface="仿宋_GB2312" pitchFamily="49" charset="-122"/>
            </a:endParaRPr>
          </a:p>
          <a:p>
            <a:r>
              <a:rPr lang="zh-CN" altLang="en-US"/>
              <a:t>        网络交友诈骗，是利用了当前一些“大龄恨嫁女” 的心态，一些情感脆弱、渴望被爱和闺中恨嫁的女性频频上当，不仅赔了“爱情”，又损失钱财。警方提醒，网络交友务必睁大一双慧眼，不要轻易被甜言蜜语迷惑。</a:t>
            </a:r>
            <a:endParaRPr lang="zh-CN" alt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8" name="Picture 8" descr="201207302035321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24400"/>
            <a:ext cx="1181101" cy="213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9" descr="2012073020355078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360" y="1628800"/>
            <a:ext cx="1181100" cy="213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2" name="Picture 8" descr="C:\Users\Administrator\Desktop\u=4236076834,2219165828&amp;fm=23&amp;gp=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51004" y="4653136"/>
            <a:ext cx="2857500" cy="2095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3" name="Picture 9" descr="C:\Users\Administrator\Desktop\20130319082712539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496" y="2055968"/>
            <a:ext cx="3240359" cy="2165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advClick="0" advTm="20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宋体"/>
        <a:cs typeface=""/>
      </a:majorFont>
      <a:minorFont>
        <a:latin typeface="Garamond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tream 1">
    <a:dk1>
      <a:srgbClr val="000514"/>
    </a:dk1>
    <a:lt1>
      <a:srgbClr val="FFFFFF"/>
    </a:lt1>
    <a:dk2>
      <a:srgbClr val="003399"/>
    </a:dk2>
    <a:lt2>
      <a:srgbClr val="E5E5FF"/>
    </a:lt2>
    <a:accent1>
      <a:srgbClr val="0099CC"/>
    </a:accent1>
    <a:accent2>
      <a:srgbClr val="A886E0"/>
    </a:accent2>
    <a:accent3>
      <a:srgbClr val="AAADCA"/>
    </a:accent3>
    <a:accent4>
      <a:srgbClr val="DADADA"/>
    </a:accent4>
    <a:accent5>
      <a:srgbClr val="AACAE2"/>
    </a:accent5>
    <a:accent6>
      <a:srgbClr val="9879CB"/>
    </a:accent6>
    <a:hlink>
      <a:srgbClr val="FFCC00"/>
    </a:hlink>
    <a:folHlink>
      <a:srgbClr val="FFFFC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2665</TotalTime>
  <Words>851</Words>
  <Application>Microsoft Office PowerPoint</Application>
  <PresentationFormat>全屏显示(4:3)</PresentationFormat>
  <Paragraphs>32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Garamond</vt:lpstr>
      <vt:lpstr>宋体</vt:lpstr>
      <vt:lpstr>Arial</vt:lpstr>
      <vt:lpstr>Wingdings</vt:lpstr>
      <vt:lpstr>Calibri</vt:lpstr>
      <vt:lpstr>隶书</vt:lpstr>
      <vt:lpstr>仿宋_GB2312</vt:lpstr>
      <vt:lpstr>黑体</vt:lpstr>
      <vt:lpstr>新宋体</vt:lpstr>
      <vt:lpstr>Stream</vt:lpstr>
      <vt:lpstr>Stream</vt:lpstr>
      <vt:lpstr>南京警方电信诈骗防范提示（六）</vt:lpstr>
      <vt:lpstr>幻灯片 2</vt:lpstr>
      <vt:lpstr>幻灯片 3</vt:lpstr>
      <vt:lpstr>幻灯片 4</vt:lpstr>
      <vt:lpstr>常见网络诈骗防范</vt:lpstr>
    </vt:vector>
  </TitlesOfParts>
  <Company>WWW.YlmF.CoM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各类电信诈骗防范小常识</dc:title>
  <dc:creator>雨林木风</dc:creator>
  <cp:lastModifiedBy>微软用户</cp:lastModifiedBy>
  <cp:revision>155</cp:revision>
  <dcterms:created xsi:type="dcterms:W3CDTF">2012-07-30T12:17:45Z</dcterms:created>
  <dcterms:modified xsi:type="dcterms:W3CDTF">2014-01-06T06:11:04Z</dcterms:modified>
</cp:coreProperties>
</file>